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1"/>
  </p:notesMasterIdLst>
  <p:handoutMasterIdLst>
    <p:handoutMasterId r:id="rId12"/>
  </p:handoutMasterIdLst>
  <p:sldIdLst>
    <p:sldId id="256" r:id="rId3"/>
    <p:sldId id="378" r:id="rId4"/>
    <p:sldId id="383" r:id="rId5"/>
    <p:sldId id="384" r:id="rId6"/>
    <p:sldId id="379" r:id="rId7"/>
    <p:sldId id="380" r:id="rId8"/>
    <p:sldId id="381" r:id="rId9"/>
    <p:sldId id="382" r:id="rId1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vette McMurtrie" initials="Y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683"/>
    <a:srgbClr val="4E2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3167" autoAdjust="0"/>
  </p:normalViewPr>
  <p:slideViewPr>
    <p:cSldViewPr>
      <p:cViewPr varScale="1">
        <p:scale>
          <a:sx n="96" d="100"/>
          <a:sy n="96" d="100"/>
        </p:scale>
        <p:origin x="16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FC3B7A-C057-4C9C-B46D-84F4ECE4EF39}" type="datetimeFigureOut">
              <a:rPr lang="en-US"/>
              <a:pPr>
                <a:defRPr/>
              </a:pPr>
              <a:t>12/16/2019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89EF-EFB0-4489-9AC0-D9BF84E2E98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7168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E9F5DB-9BCB-450E-9463-F8C00F3FD827}" type="datetimeFigureOut">
              <a:rPr lang="en-US"/>
              <a:pPr>
                <a:defRPr/>
              </a:pPr>
              <a:t>12/16/2019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5DD9A1-9427-4C20-BBFB-43B2A046272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7735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7CBDD5-F7DB-47A3-B222-DF65803D8E63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Everybody’s epilepsy is different – some seizures</a:t>
            </a:r>
            <a:r>
              <a:rPr lang="en-US" baseline="0" dirty="0" smtClean="0"/>
              <a:t> are easy to control with medication. Others people have more frequent seizures that are hard to control.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/>
            </a:r>
            <a:br>
              <a:rPr lang="en-US" baseline="0" dirty="0" smtClean="0"/>
            </a:br>
            <a:endParaRPr lang="en-AU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7CBDD5-F7DB-47A3-B222-DF65803D8E63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The person may not be able to hear you, might say funny things, won’t respond, won’t remember what they’ve done, and sometimes after </a:t>
            </a:r>
            <a:r>
              <a:rPr lang="en-US" baseline="0" dirty="0" smtClean="0"/>
              <a:t>the seizure they will be very tired. </a:t>
            </a:r>
            <a:endParaRPr lang="en-AU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7CBDD5-F7DB-47A3-B222-DF65803D8E63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smtClean="0"/>
              <a:t>OK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7CBDD5-F7DB-47A3-B222-DF65803D8E63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7CBDD5-F7DB-47A3-B222-DF65803D8E63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smtClean="0"/>
              <a:t>OK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7CBDD5-F7DB-47A3-B222-DF65803D8E63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smtClean="0"/>
              <a:t>OK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7CBDD5-F7DB-47A3-B222-DF65803D8E63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A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 smtClean="0"/>
              <a:t>OK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7CBDD5-F7DB-47A3-B222-DF65803D8E63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493D-CA93-49A5-A7C1-517B0DE2E452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8AA0-196F-43D6-8F13-21935C0FE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1BA8-0ED5-427F-96A1-5ED706325B96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DDBF-4803-4C70-811F-23E18125B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AD46C-4361-47B8-9B2F-4140701E3F48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867C5-4D11-4D51-9136-FB7D7DB44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8DF67-FB9E-4AA5-B093-00ADB8281235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6CD9-7570-49F4-BE13-090F0BBB62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06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1A4C3F-7A7B-4899-BEC2-CFB49A2784F6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B65C2-E09D-496E-96E6-B2A67F7C2B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23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121C9B-4AF9-4226-9192-0751915D25A9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A458B-CCE1-4FA6-AFF7-710F09ED50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35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27FC74-3ABC-422B-AAD3-CEA77A664A3B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41200-569C-405A-9D2C-18FEDD73AD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12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8523AB-6D2E-4248-8D84-54FA2D63D531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D28E2-A3BF-4D93-BF66-F4D210CD87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6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248F20-C2A5-484C-A926-D74DD81926B2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9CFB6-BB1A-4A64-9D6A-3931CD2F7D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19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A6AB2-57A6-4B34-8F26-0833EC0537C5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71EB6-2E24-4482-8F4E-AD658B7921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16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31E56C-9C22-45F4-BF1B-155E7443287E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B17C3-013D-4FBE-9FA4-C7A380C7C3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D19B9-9B8A-4D46-AD71-BAA768F5D5DB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01CF0-4E57-45D5-820D-D1FFF851E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CAF76-18EF-417B-A307-F77B2AECE7C2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13F3E-E6AD-4AFD-9D71-8AB95A9FFF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84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E05DE-57AD-483B-8D6A-F8EC66A0A4A8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9AB2A-C4C9-4F85-8160-CDC5B1E47E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6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C839D-C54B-4796-BEC3-05795CEDDD94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6F9DA-2A3E-48A6-AA5C-F9015D7DED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5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9F14-1C3F-4DB4-A7F6-F39859B9F5D5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0C11-6786-4BB2-B24B-24CDD221C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BBE3-C4AF-4E40-8D6D-B7AB052F155D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8287A-E49F-47DB-AD98-9DFEC28D2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40933-5A84-46BC-81CB-053D07C2C004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A01DE-EF59-414B-88CF-881E53E6D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2E4E2-6731-4CC4-AE62-1A32356F0BA1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00A0-E89D-40F9-B7E8-28E965DCE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D01BF-31D0-4F86-9403-C0BD06C1AB29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AF563-452F-49EB-815B-AC3B9527E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7F33F-B8C0-4440-925C-C0B52C9E57B2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F525-003C-4C26-AD1E-4A3D2E1AD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6C5A-9606-469A-A0DA-5F9827A161AB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3419D-93A9-452C-A6A8-6D55E8DD7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FA55D-FE71-4144-8E9C-6D30101165B8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6795A-5ECE-4053-9D17-36E986641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1E4D24-6E24-426E-8CDE-6B91C0E1B6D5}" type="datetimeFigureOut">
              <a:rPr lang="en-US" smtClean="0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7C21F9-66B4-4D20-BC87-F82B6DBF14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7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hyperlink" Target="http://www.epilepsyqueenland.com.a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539552" y="908720"/>
            <a:ext cx="705678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5400" b="1" dirty="0" smtClean="0">
              <a:latin typeface="+mn-lt"/>
            </a:endParaRPr>
          </a:p>
          <a:p>
            <a:endParaRPr lang="en-US" sz="5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endParaRPr lang="en-SG" sz="54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endParaRPr lang="en-US" sz="54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r>
              <a:rPr lang="en-US" sz="5400" b="1" dirty="0" smtClean="0">
                <a:solidFill>
                  <a:srgbClr val="4F2683"/>
                </a:solidFill>
                <a:latin typeface="+mn-lt"/>
              </a:rPr>
              <a:t>Purple Day</a:t>
            </a:r>
          </a:p>
          <a:p>
            <a:r>
              <a:rPr lang="en-US" sz="5400" b="1" dirty="0" smtClean="0">
                <a:latin typeface="+mn-lt"/>
              </a:rPr>
              <a:t>Epilepsy Awareness</a:t>
            </a:r>
            <a:endParaRPr lang="en-US" sz="5400" dirty="0" smtClean="0">
              <a:latin typeface="Helvetica 55 Roman" pitchFamily="34" charset="0"/>
            </a:endParaRPr>
          </a:p>
          <a:p>
            <a:endParaRPr lang="en-US" sz="4400" dirty="0" smtClean="0">
              <a:latin typeface="Helvetica 55 Roman" pitchFamily="34" charset="0"/>
            </a:endParaRPr>
          </a:p>
          <a:p>
            <a:endParaRPr lang="en-US" sz="4000" b="1" dirty="0">
              <a:latin typeface="Calibri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071563" y="228600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6286500"/>
            <a:ext cx="9144000" cy="400110"/>
          </a:xfrm>
          <a:prstGeom prst="rect">
            <a:avLst/>
          </a:prstGeom>
          <a:solidFill>
            <a:srgbClr val="4F2683"/>
          </a:solidFill>
          <a:ln w="38100">
            <a:solidFill>
              <a:srgbClr val="4E268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Epilepsy Queensland - Bringing epilepsy out of the shadows 1300 852 853</a:t>
            </a:r>
            <a:endParaRPr lang="en-AU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9798"/>
            <a:ext cx="9625439" cy="13612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395536" y="620688"/>
            <a:ext cx="8011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4F2683"/>
                </a:solidFill>
                <a:latin typeface="Calibri" pitchFamily="34" charset="0"/>
              </a:rPr>
              <a:t>Who can tell me what epilepsy is? </a:t>
            </a:r>
            <a:endParaRPr lang="en-US" sz="4000" b="1" dirty="0">
              <a:solidFill>
                <a:srgbClr val="4F2683"/>
              </a:solidFill>
              <a:latin typeface="Calibri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0825" y="6286500"/>
            <a:ext cx="8672513" cy="400110"/>
          </a:xfrm>
          <a:prstGeom prst="rect">
            <a:avLst/>
          </a:prstGeom>
          <a:solidFill>
            <a:srgbClr val="4F2683"/>
          </a:solidFill>
          <a:ln w="38100">
            <a:solidFill>
              <a:srgbClr val="4E268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Epilepsy Queensland - Bringing epilepsy out of the shadows 1300 852 853</a:t>
            </a:r>
            <a:endParaRPr lang="en-A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2204864"/>
            <a:ext cx="86487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Blip>
                <a:blip r:embed="rId3"/>
              </a:buBlip>
            </a:pPr>
            <a:r>
              <a:rPr lang="en-US" sz="2400" dirty="0" smtClean="0">
                <a:latin typeface="Helvetica 55 Roman" pitchFamily="34" charset="0"/>
              </a:rPr>
              <a:t>Epilepsy is when people have seizures</a:t>
            </a:r>
            <a:endParaRPr lang="en-US" sz="2400" dirty="0">
              <a:latin typeface="Helvetica 55 Roman" pitchFamily="34" charset="0"/>
            </a:endParaRPr>
          </a:p>
          <a:p>
            <a:pPr marL="457200" indent="-457200">
              <a:spcBef>
                <a:spcPts val="0"/>
              </a:spcBef>
              <a:buBlip>
                <a:blip r:embed="rId3"/>
              </a:buBlip>
            </a:pPr>
            <a:r>
              <a:rPr lang="en-US" sz="2400" dirty="0">
                <a:latin typeface="Helvetica 55 Roman" pitchFamily="34" charset="0"/>
              </a:rPr>
              <a:t>Seizures are all </a:t>
            </a:r>
            <a:r>
              <a:rPr lang="en-US" sz="2400" dirty="0" smtClean="0">
                <a:latin typeface="Helvetica 55 Roman" pitchFamily="34" charset="0"/>
              </a:rPr>
              <a:t>different</a:t>
            </a:r>
            <a:endParaRPr lang="en-US" sz="2400" dirty="0">
              <a:latin typeface="Helvetica 55 Roman" pitchFamily="34" charset="0"/>
            </a:endParaRPr>
          </a:p>
          <a:p>
            <a:pPr marL="457200" indent="-457200">
              <a:spcBef>
                <a:spcPts val="0"/>
              </a:spcBef>
              <a:buBlip>
                <a:blip r:embed="rId3"/>
              </a:buBlip>
            </a:pPr>
            <a:r>
              <a:rPr lang="en-US" sz="2400" dirty="0" smtClean="0">
                <a:latin typeface="Helvetica 55 Roman" pitchFamily="34" charset="0"/>
              </a:rPr>
              <a:t>Sometimes it causes people to shake all over</a:t>
            </a:r>
          </a:p>
          <a:p>
            <a:pPr marL="457200" indent="-457200">
              <a:spcBef>
                <a:spcPts val="0"/>
              </a:spcBef>
              <a:buBlip>
                <a:blip r:embed="rId3"/>
              </a:buBlip>
            </a:pPr>
            <a:r>
              <a:rPr lang="en-US" sz="2400" dirty="0" smtClean="0">
                <a:latin typeface="Helvetica 55 Roman" pitchFamily="34" charset="0"/>
              </a:rPr>
              <a:t>Sometimes it makes people go still and quiet</a:t>
            </a:r>
          </a:p>
          <a:p>
            <a:pPr marL="457200" indent="-457200">
              <a:spcBef>
                <a:spcPts val="0"/>
              </a:spcBef>
              <a:buBlip>
                <a:blip r:embed="rId3"/>
              </a:buBlip>
            </a:pPr>
            <a:r>
              <a:rPr lang="en-US" sz="2400" dirty="0" smtClean="0">
                <a:latin typeface="Helvetica 55 Roman" pitchFamily="34" charset="0"/>
              </a:rPr>
              <a:t>Everybody’s epilepsy is different</a:t>
            </a:r>
          </a:p>
          <a:p>
            <a:pPr>
              <a:spcBef>
                <a:spcPts val="0"/>
              </a:spcBef>
            </a:pPr>
            <a:endParaRPr lang="en-US" sz="2400" dirty="0" smtClean="0"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endParaRPr lang="en-US" sz="2400" dirty="0" smtClean="0">
              <a:latin typeface="Helvetica 55 Roman" pitchFamily="34" charset="0"/>
            </a:endParaRPr>
          </a:p>
        </p:txBody>
      </p:sp>
      <p:pic>
        <p:nvPicPr>
          <p:cNvPr id="5" name="Picture 4" descr="Child's head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8224" y="3838404"/>
            <a:ext cx="2241256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395536" y="620688"/>
            <a:ext cx="8011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4F2683"/>
                </a:solidFill>
                <a:latin typeface="Calibri" pitchFamily="34" charset="0"/>
              </a:rPr>
              <a:t>What happens in a seizure? </a:t>
            </a:r>
            <a:endParaRPr lang="en-US" sz="4000" b="1" dirty="0">
              <a:solidFill>
                <a:srgbClr val="4F2683"/>
              </a:solidFill>
              <a:latin typeface="Calibri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6165304"/>
            <a:ext cx="9143999" cy="400110"/>
          </a:xfrm>
          <a:prstGeom prst="rect">
            <a:avLst/>
          </a:prstGeom>
          <a:solidFill>
            <a:srgbClr val="4F2683"/>
          </a:solidFill>
          <a:ln w="38100">
            <a:solidFill>
              <a:srgbClr val="4E268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Epilepsy Queensland - Bringing epilepsy out of the shadows 1300 852 853</a:t>
            </a:r>
            <a:endParaRPr lang="en-A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952" y="1804028"/>
            <a:ext cx="86487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en-US" sz="2400" dirty="0" smtClean="0">
              <a:latin typeface="Helvetica 55 Roman" pitchFamily="34" charset="0"/>
            </a:endParaRPr>
          </a:p>
          <a:p>
            <a:pPr marL="457200" indent="-457200">
              <a:spcBef>
                <a:spcPts val="0"/>
              </a:spcBef>
              <a:buBlip>
                <a:blip r:embed="rId3"/>
              </a:buBlip>
            </a:pPr>
            <a:r>
              <a:rPr lang="en-AU" sz="2400" dirty="0" smtClean="0">
                <a:latin typeface="Helvetica 55 Roman" pitchFamily="34" charset="0"/>
              </a:rPr>
              <a:t>The electrical signals in the brain </a:t>
            </a:r>
            <a:r>
              <a:rPr lang="en-AU" sz="2400" dirty="0">
                <a:latin typeface="Helvetica 55 Roman" pitchFamily="34" charset="0"/>
              </a:rPr>
              <a:t>get </a:t>
            </a:r>
            <a:r>
              <a:rPr lang="en-AU" sz="2400" dirty="0" smtClean="0">
                <a:latin typeface="Helvetica 55 Roman" pitchFamily="34" charset="0"/>
              </a:rPr>
              <a:t>mixed up</a:t>
            </a:r>
          </a:p>
          <a:p>
            <a:pPr marL="457200" indent="-457200">
              <a:spcBef>
                <a:spcPts val="0"/>
              </a:spcBef>
              <a:buBlip>
                <a:blip r:embed="rId3"/>
              </a:buBlip>
            </a:pPr>
            <a:endParaRPr lang="en-AU" sz="2400" dirty="0" smtClean="0">
              <a:latin typeface="Helvetica 55 Roman" pitchFamily="34" charset="0"/>
            </a:endParaRPr>
          </a:p>
          <a:p>
            <a:pPr marL="457200" indent="-457200">
              <a:spcBef>
                <a:spcPts val="0"/>
              </a:spcBef>
              <a:buBlip>
                <a:blip r:embed="rId3"/>
              </a:buBlip>
            </a:pPr>
            <a:r>
              <a:rPr lang="en-AU" sz="2400" dirty="0" smtClean="0">
                <a:latin typeface="Helvetica 55 Roman" pitchFamily="34" charset="0"/>
              </a:rPr>
              <a:t>Sometimes there are too many messages</a:t>
            </a:r>
          </a:p>
          <a:p>
            <a:pPr marL="457200" indent="-457200">
              <a:spcBef>
                <a:spcPts val="0"/>
              </a:spcBef>
              <a:buBlip>
                <a:blip r:embed="rId3"/>
              </a:buBlip>
            </a:pPr>
            <a:endParaRPr lang="en-AU" sz="2400" dirty="0" smtClean="0">
              <a:latin typeface="Helvetica 55 Roman" pitchFamily="34" charset="0"/>
            </a:endParaRPr>
          </a:p>
          <a:p>
            <a:pPr marL="457200" indent="-457200">
              <a:spcBef>
                <a:spcPts val="0"/>
              </a:spcBef>
              <a:buBlip>
                <a:blip r:embed="rId3"/>
              </a:buBlip>
            </a:pPr>
            <a:r>
              <a:rPr lang="en-US" sz="2400" dirty="0">
                <a:latin typeface="Helvetica 55 Roman" pitchFamily="34" charset="0"/>
              </a:rPr>
              <a:t>S</a:t>
            </a:r>
            <a:r>
              <a:rPr lang="en-US" sz="2400" dirty="0" smtClean="0">
                <a:latin typeface="Helvetica 55 Roman" pitchFamily="34" charset="0"/>
              </a:rPr>
              <a:t>ometimes there are not enough messages</a:t>
            </a:r>
          </a:p>
          <a:p>
            <a:pPr marL="457200" indent="-457200">
              <a:spcBef>
                <a:spcPts val="0"/>
              </a:spcBef>
              <a:buBlip>
                <a:blip r:embed="rId3"/>
              </a:buBlip>
            </a:pPr>
            <a:endParaRPr lang="en-US" sz="2400" dirty="0" smtClean="0">
              <a:latin typeface="Helvetica 55 Roman" pitchFamily="34" charset="0"/>
            </a:endParaRPr>
          </a:p>
          <a:p>
            <a:pPr marL="457200" indent="-457200">
              <a:spcBef>
                <a:spcPts val="0"/>
              </a:spcBef>
              <a:buBlip>
                <a:blip r:embed="rId3"/>
              </a:buBlip>
            </a:pPr>
            <a:r>
              <a:rPr lang="en-US" sz="2400" dirty="0" smtClean="0">
                <a:latin typeface="Helvetica 55 Roman" pitchFamily="34" charset="0"/>
              </a:rPr>
              <a:t>Sometimes the person doesn’t know this is happening</a:t>
            </a:r>
          </a:p>
          <a:p>
            <a:pPr marL="457200" indent="-457200">
              <a:spcBef>
                <a:spcPts val="0"/>
              </a:spcBef>
              <a:buBlip>
                <a:blip r:embed="rId3"/>
              </a:buBlip>
            </a:pPr>
            <a:endParaRPr lang="en-US" sz="2400" dirty="0" smtClean="0">
              <a:latin typeface="Helvetica 55 Roman" pitchFamily="34" charset="0"/>
            </a:endParaRPr>
          </a:p>
          <a:p>
            <a:pPr marL="457200" indent="-457200">
              <a:spcBef>
                <a:spcPts val="0"/>
              </a:spcBef>
              <a:buBlip>
                <a:blip r:embed="rId3"/>
              </a:buBlip>
            </a:pPr>
            <a:r>
              <a:rPr lang="en-US" sz="2400" dirty="0" smtClean="0">
                <a:latin typeface="Helvetica 55 Roman" pitchFamily="34" charset="0"/>
              </a:rPr>
              <a:t>Sometimes the person falls and hurts themselves</a:t>
            </a:r>
            <a:endParaRPr lang="en-AU" sz="2400" dirty="0" smtClean="0">
              <a:latin typeface="Helvetica 55 Roman" pitchFamily="34" charset="0"/>
            </a:endParaRPr>
          </a:p>
          <a:p>
            <a:pPr marL="457200" indent="-457200">
              <a:spcBef>
                <a:spcPts val="0"/>
              </a:spcBef>
              <a:buBlip>
                <a:blip r:embed="rId3"/>
              </a:buBlip>
            </a:pPr>
            <a:endParaRPr lang="en-AU" sz="2400" dirty="0" smtClean="0"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endParaRPr lang="en-AU" sz="2400" dirty="0" smtClean="0">
              <a:latin typeface="Helvetica 55 Roman" pitchFamily="34" charset="0"/>
            </a:endParaRPr>
          </a:p>
          <a:p>
            <a:pPr marL="457200" indent="-457200">
              <a:spcBef>
                <a:spcPts val="0"/>
              </a:spcBef>
              <a:buBlip>
                <a:blip r:embed="rId3"/>
              </a:buBlip>
            </a:pPr>
            <a:endParaRPr lang="en-AU" sz="2400" dirty="0">
              <a:latin typeface="Helvetica 55 Roman" pitchFamily="34" charset="0"/>
            </a:endParaRPr>
          </a:p>
          <a:p>
            <a:pPr marL="457200" indent="-457200">
              <a:spcBef>
                <a:spcPts val="0"/>
              </a:spcBef>
              <a:buBlip>
                <a:blip r:embed="rId3"/>
              </a:buBlip>
            </a:pPr>
            <a:endParaRPr lang="en-US" sz="2400" dirty="0" smtClean="0">
              <a:latin typeface="Helvetica 55 Roman" pitchFamily="34" charset="0"/>
            </a:endParaRPr>
          </a:p>
        </p:txBody>
      </p:sp>
      <p:pic>
        <p:nvPicPr>
          <p:cNvPr id="5" name="Picture 4" descr="Child's head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8223" y="116633"/>
            <a:ext cx="233511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571500" y="476672"/>
            <a:ext cx="66246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 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83568" y="1700808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36512" y="6269250"/>
            <a:ext cx="9180512" cy="400110"/>
          </a:xfrm>
          <a:prstGeom prst="rect">
            <a:avLst/>
          </a:prstGeom>
          <a:solidFill>
            <a:srgbClr val="4F2683"/>
          </a:solidFill>
          <a:ln w="38100">
            <a:solidFill>
              <a:srgbClr val="4E268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Epilepsy Queensland - Bringing epilepsy out of the shadows 1300 852 853</a:t>
            </a:r>
            <a:endParaRPr lang="en-A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2996952"/>
            <a:ext cx="6246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AU" sz="2800" dirty="0" smtClean="0">
              <a:latin typeface="Helvetica 55 Roma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130" y="2483963"/>
            <a:ext cx="84249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latin typeface="Helvetica 55 Roman" pitchFamily="34" charset="0"/>
              </a:rPr>
              <a:t> </a:t>
            </a:r>
            <a:endParaRPr lang="en-US" sz="2800" dirty="0" smtClean="0">
              <a:latin typeface="Helvetica 55 Roman" pitchFamily="34" charset="0"/>
            </a:endParaRPr>
          </a:p>
          <a:p>
            <a:pPr>
              <a:spcBef>
                <a:spcPts val="600"/>
              </a:spcBef>
            </a:pPr>
            <a:endParaRPr lang="en-US" sz="2800" dirty="0" smtClean="0">
              <a:latin typeface="Helvetica 55 Roman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Helvetica 55 Roman" pitchFamily="34" charset="0"/>
              </a:rPr>
              <a:t>Some children </a:t>
            </a:r>
            <a:r>
              <a:rPr lang="en-US" sz="2800" b="1" i="1" dirty="0" smtClean="0">
                <a:solidFill>
                  <a:srgbClr val="4F2683"/>
                </a:solidFill>
                <a:latin typeface="Helvetica 55 Roman" pitchFamily="34" charset="0"/>
              </a:rPr>
              <a:t>worry</a:t>
            </a:r>
            <a:r>
              <a:rPr lang="en-US" sz="2800" dirty="0" smtClean="0">
                <a:latin typeface="Helvetica 55 Roman" pitchFamily="34" charset="0"/>
              </a:rPr>
              <a:t> about having a seizure at school, </a:t>
            </a:r>
            <a:r>
              <a:rPr lang="en-US" sz="2800" dirty="0">
                <a:latin typeface="Helvetica 55 Roman" pitchFamily="34" charset="0"/>
              </a:rPr>
              <a:t>o</a:t>
            </a:r>
            <a:r>
              <a:rPr lang="en-US" sz="2800" dirty="0" smtClean="0">
                <a:latin typeface="Helvetica 55 Roman" pitchFamily="34" charset="0"/>
              </a:rPr>
              <a:t>r how their friends will </a:t>
            </a:r>
            <a:r>
              <a:rPr lang="en-US" sz="2800" b="1" i="1" dirty="0" smtClean="0">
                <a:solidFill>
                  <a:srgbClr val="4F2683"/>
                </a:solidFill>
                <a:latin typeface="Helvetica 55 Roman" pitchFamily="34" charset="0"/>
              </a:rPr>
              <a:t>react</a:t>
            </a:r>
            <a:r>
              <a:rPr lang="en-US" sz="2800" dirty="0" smtClean="0">
                <a:solidFill>
                  <a:srgbClr val="4F2683"/>
                </a:solidFill>
                <a:latin typeface="Helvetica 55 Roman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800" dirty="0" smtClean="0">
              <a:latin typeface="Helvetica 55 Roman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4F2683"/>
                </a:solidFill>
                <a:latin typeface="Helvetica 55 Roman" pitchFamily="34" charset="0"/>
              </a:rPr>
              <a:t>Or</a:t>
            </a:r>
            <a:r>
              <a:rPr lang="en-US" sz="2800" dirty="0" smtClean="0">
                <a:solidFill>
                  <a:srgbClr val="4F2683"/>
                </a:solidFill>
                <a:latin typeface="Helvetica 55 Roman" pitchFamily="34" charset="0"/>
              </a:rPr>
              <a:t> </a:t>
            </a:r>
            <a:r>
              <a:rPr lang="en-US" sz="2800" dirty="0" smtClean="0">
                <a:latin typeface="Helvetica 55 Roman" pitchFamily="34" charset="0"/>
              </a:rPr>
              <a:t>they worry that people around them won’t know what to do.</a:t>
            </a:r>
          </a:p>
          <a:p>
            <a:pPr>
              <a:spcBef>
                <a:spcPts val="600"/>
              </a:spcBef>
            </a:pPr>
            <a:endParaRPr lang="en-US" sz="2800" dirty="0" smtClean="0">
              <a:latin typeface="Helvetica 55 Roman" pitchFamily="34" charset="0"/>
            </a:endParaRPr>
          </a:p>
          <a:p>
            <a:pPr>
              <a:spcBef>
                <a:spcPts val="600"/>
              </a:spcBef>
            </a:pPr>
            <a:endParaRPr lang="en-US" sz="2800" dirty="0" smtClean="0">
              <a:latin typeface="Helvetica 55 Roman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36688"/>
            <a:ext cx="4176464" cy="312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0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571500" y="476672"/>
            <a:ext cx="66246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 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6286500"/>
            <a:ext cx="9143999" cy="400110"/>
          </a:xfrm>
          <a:prstGeom prst="rect">
            <a:avLst/>
          </a:prstGeom>
          <a:solidFill>
            <a:srgbClr val="4F2683"/>
          </a:solidFill>
          <a:ln w="38100">
            <a:solidFill>
              <a:srgbClr val="4E268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Epilepsy Queensland - Bringing epilepsy out of the shadows 1300 852 853</a:t>
            </a:r>
            <a:endParaRPr lang="en-A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2996952"/>
            <a:ext cx="6246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AU" sz="2800" dirty="0" smtClean="0">
              <a:latin typeface="Helvetica 55 Roma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96" y="2982347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Blip>
                <a:blip r:embed="rId3"/>
              </a:buBlip>
            </a:pPr>
            <a:r>
              <a:rPr lang="en-US" sz="2600" dirty="0" smtClean="0">
                <a:latin typeface="Helvetica 55 Roman" pitchFamily="34" charset="0"/>
              </a:rPr>
              <a:t> Stay with the person</a:t>
            </a:r>
          </a:p>
          <a:p>
            <a:pPr marL="342900" indent="-342900">
              <a:spcBef>
                <a:spcPts val="600"/>
              </a:spcBef>
              <a:buBlip>
                <a:blip r:embed="rId3"/>
              </a:buBlip>
            </a:pPr>
            <a:r>
              <a:rPr lang="en-US" sz="2600" dirty="0" smtClean="0">
                <a:latin typeface="Helvetica 55 Roman" pitchFamily="34" charset="0"/>
              </a:rPr>
              <a:t> Send someone to get a teacher</a:t>
            </a:r>
          </a:p>
          <a:p>
            <a:pPr marL="342900" indent="-342900">
              <a:spcBef>
                <a:spcPts val="600"/>
              </a:spcBef>
              <a:buBlip>
                <a:blip r:embed="rId3"/>
              </a:buBlip>
            </a:pPr>
            <a:r>
              <a:rPr lang="en-US" sz="2600" dirty="0" smtClean="0">
                <a:latin typeface="Helvetica 55 Roman" pitchFamily="34" charset="0"/>
              </a:rPr>
              <a:t> Learn about seizure first aid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632007"/>
            <a:ext cx="4490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4F2683"/>
                </a:solidFill>
                <a:latin typeface="+mn-lt"/>
              </a:rPr>
              <a:t>What can you do?</a:t>
            </a:r>
            <a:endParaRPr lang="en-AU" sz="4400" b="1" dirty="0">
              <a:solidFill>
                <a:srgbClr val="4F2683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14" y="632007"/>
            <a:ext cx="3939598" cy="5571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571500" y="476672"/>
            <a:ext cx="66246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 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83568" y="1700808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6286500"/>
            <a:ext cx="9144000" cy="400110"/>
          </a:xfrm>
          <a:prstGeom prst="rect">
            <a:avLst/>
          </a:prstGeom>
          <a:solidFill>
            <a:srgbClr val="4F2683"/>
          </a:solidFill>
          <a:ln w="38100">
            <a:solidFill>
              <a:srgbClr val="4E268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Epilepsy Queensland - Bringing epilepsy out of the shadows 1300 852 853</a:t>
            </a:r>
            <a:endParaRPr lang="en-A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2996952"/>
            <a:ext cx="6246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AU" sz="2800" dirty="0" smtClean="0">
              <a:latin typeface="Helvetica 55 Roma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7" y="476672"/>
            <a:ext cx="819002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4400" b="1" dirty="0" smtClean="0">
                <a:solidFill>
                  <a:srgbClr val="4E2683"/>
                </a:solidFill>
                <a:latin typeface="+mn-lt"/>
              </a:rPr>
              <a:t>What else you can do!</a:t>
            </a:r>
            <a:endParaRPr lang="en-US" sz="2800" b="1" dirty="0" smtClean="0">
              <a:solidFill>
                <a:srgbClr val="4E2683"/>
              </a:solidFill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endParaRPr lang="en-US" sz="2800" dirty="0" smtClean="0"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endParaRPr lang="en-US" sz="2800" dirty="0">
              <a:latin typeface="Helvetica 55 Roman" pitchFamily="34" charset="0"/>
            </a:endParaRPr>
          </a:p>
          <a:p>
            <a:pPr>
              <a:spcBef>
                <a:spcPts val="0"/>
              </a:spcBef>
            </a:pPr>
            <a:r>
              <a:rPr lang="en-US" sz="2600" dirty="0" smtClean="0">
                <a:latin typeface="Helvetica 55 Roman" pitchFamily="34" charset="0"/>
              </a:rPr>
              <a:t>March is Epilepsy Awareness Month!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latin typeface="Helvetica 55 Roman" pitchFamily="34" charset="0"/>
              </a:rPr>
              <a:t>Help Epilepsy Queensland celebrate</a:t>
            </a:r>
          </a:p>
          <a:p>
            <a:pPr>
              <a:spcBef>
                <a:spcPts val="0"/>
              </a:spcBef>
            </a:pPr>
            <a:r>
              <a:rPr lang="en-US" sz="2600" b="1" i="1" dirty="0" smtClean="0">
                <a:solidFill>
                  <a:srgbClr val="4F2683"/>
                </a:solidFill>
                <a:latin typeface="Helvetica 55 Roman" pitchFamily="34" charset="0"/>
              </a:rPr>
              <a:t>Purple Day </a:t>
            </a:r>
            <a:r>
              <a:rPr lang="en-US" sz="2600" dirty="0" smtClean="0">
                <a:latin typeface="Helvetica 55 Roman" pitchFamily="34" charset="0"/>
              </a:rPr>
              <a:t>on 26 March.</a:t>
            </a:r>
          </a:p>
          <a:p>
            <a:pPr>
              <a:spcBef>
                <a:spcPts val="600"/>
              </a:spcBef>
            </a:pPr>
            <a:endParaRPr lang="en-US" sz="2600" dirty="0" smtClean="0">
              <a:latin typeface="Helvetica 55 Roman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600" b="1" i="1" dirty="0" smtClean="0">
                <a:solidFill>
                  <a:srgbClr val="4E2683"/>
                </a:solidFill>
                <a:latin typeface="Helvetica 55 Roman" pitchFamily="34" charset="0"/>
              </a:rPr>
              <a:t>Purple Day </a:t>
            </a:r>
            <a:r>
              <a:rPr lang="en-US" sz="2600" dirty="0" smtClean="0">
                <a:latin typeface="Helvetica 55 Roman" pitchFamily="34" charset="0"/>
              </a:rPr>
              <a:t>was founded by a nine year old girl in Canada called </a:t>
            </a:r>
            <a:r>
              <a:rPr lang="en-US" sz="2600" b="1" dirty="0" smtClean="0">
                <a:solidFill>
                  <a:srgbClr val="4E2683"/>
                </a:solidFill>
                <a:latin typeface="Helvetica 55 Roman" pitchFamily="34" charset="0"/>
              </a:rPr>
              <a:t>Cassidy Megan</a:t>
            </a:r>
            <a:r>
              <a:rPr lang="en-US" sz="2600" b="1" dirty="0" smtClean="0">
                <a:latin typeface="Helvetica 55 Roman" pitchFamily="34" charset="0"/>
              </a:rPr>
              <a:t>, </a:t>
            </a:r>
            <a:r>
              <a:rPr lang="en-US" sz="2600" dirty="0" smtClean="0">
                <a:latin typeface="Helvetica 55 Roman" pitchFamily="34" charset="0"/>
              </a:rPr>
              <a:t>who wanted to get people talking about epilepsy. </a:t>
            </a:r>
            <a:r>
              <a:rPr lang="en-US" sz="2600" dirty="0">
                <a:latin typeface="Helvetica 55 Roman" pitchFamily="34" charset="0"/>
              </a:rPr>
              <a:t>T</a:t>
            </a:r>
            <a:r>
              <a:rPr lang="en-US" sz="2600" dirty="0" smtClean="0">
                <a:latin typeface="Helvetica 55 Roman" pitchFamily="34" charset="0"/>
              </a:rPr>
              <a:t>his year Epilepsy Queensland wants your help to bring epilepsy out of the shadows.</a:t>
            </a:r>
          </a:p>
        </p:txBody>
      </p:sp>
      <p:pic>
        <p:nvPicPr>
          <p:cNvPr id="1026" name="Picture 2" descr="S:\FUNDRAISING\Purple Day\Logos\cassi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7291"/>
            <a:ext cx="2315389" cy="34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571500" y="476672"/>
            <a:ext cx="66246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 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83568" y="1700808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0825" y="6286500"/>
            <a:ext cx="8672513" cy="400110"/>
          </a:xfrm>
          <a:prstGeom prst="rect">
            <a:avLst/>
          </a:prstGeom>
          <a:solidFill>
            <a:srgbClr val="4F2683"/>
          </a:solidFill>
          <a:ln w="38100">
            <a:solidFill>
              <a:srgbClr val="4E268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Epilepsy Queensland - Bringing epilepsy out of the shadows 1300 852 853</a:t>
            </a:r>
            <a:endParaRPr lang="en-A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2996952"/>
            <a:ext cx="6246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AU" sz="2800" dirty="0" smtClean="0">
              <a:latin typeface="Helvetica 55 Roma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825" y="332656"/>
            <a:ext cx="8672513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4000" b="1" dirty="0" smtClean="0">
                <a:solidFill>
                  <a:srgbClr val="4F2683"/>
                </a:solidFill>
                <a:latin typeface="+mn-lt"/>
              </a:rPr>
              <a:t>Purple Day suggestions </a:t>
            </a:r>
          </a:p>
          <a:p>
            <a:pPr>
              <a:spcBef>
                <a:spcPts val="0"/>
              </a:spcBef>
            </a:pPr>
            <a:endParaRPr lang="en-US" sz="4000" b="1" i="1" dirty="0" smtClean="0">
              <a:latin typeface="+mn-lt"/>
            </a:endParaRPr>
          </a:p>
          <a:p>
            <a:pPr marL="457200" indent="-457200">
              <a:spcBef>
                <a:spcPts val="600"/>
              </a:spcBef>
              <a:buBlip>
                <a:blip r:embed="rId3"/>
              </a:buBlip>
            </a:pPr>
            <a:r>
              <a:rPr lang="en-US" sz="2200" dirty="0" smtClean="0">
                <a:latin typeface="Helvetica 55 Roman" pitchFamily="34" charset="0"/>
              </a:rPr>
              <a:t>Log onto Epilepsy Queensland website at </a:t>
            </a:r>
            <a:r>
              <a:rPr lang="en-US" sz="2200" dirty="0" smtClean="0">
                <a:latin typeface="Helvetica 55 Roman" pitchFamily="34" charset="0"/>
                <a:hlinkClick r:id="rId4"/>
              </a:rPr>
              <a:t>www.epilepsyqueenland.com.au</a:t>
            </a:r>
            <a:r>
              <a:rPr lang="en-US" sz="2200" dirty="0" smtClean="0">
                <a:latin typeface="Helvetica 55 Roman" pitchFamily="34" charset="0"/>
              </a:rPr>
              <a:t> </a:t>
            </a:r>
          </a:p>
          <a:p>
            <a:pPr marL="457200" indent="-457200">
              <a:spcBef>
                <a:spcPts val="600"/>
              </a:spcBef>
              <a:buBlip>
                <a:blip r:embed="rId3"/>
              </a:buBlip>
            </a:pPr>
            <a:r>
              <a:rPr lang="en-US" sz="2200" dirty="0" smtClean="0">
                <a:latin typeface="Helvetica 55 Roman" pitchFamily="34" charset="0"/>
              </a:rPr>
              <a:t>Download information sheets </a:t>
            </a:r>
            <a:r>
              <a:rPr lang="en-US" sz="2200" dirty="0">
                <a:latin typeface="Helvetica 55 Roman" pitchFamily="34" charset="0"/>
              </a:rPr>
              <a:t>a</a:t>
            </a:r>
            <a:r>
              <a:rPr lang="en-US" sz="2200" dirty="0" smtClean="0">
                <a:latin typeface="Helvetica 55 Roman" pitchFamily="34" charset="0"/>
              </a:rPr>
              <a:t>bout </a:t>
            </a:r>
            <a:r>
              <a:rPr lang="en-US" sz="2200" b="1" dirty="0" smtClean="0">
                <a:solidFill>
                  <a:srgbClr val="4E2683"/>
                </a:solidFill>
                <a:latin typeface="Helvetica 55 Roman" pitchFamily="34" charset="0"/>
              </a:rPr>
              <a:t>Purple Day</a:t>
            </a:r>
          </a:p>
          <a:p>
            <a:pPr marL="457200" indent="-457200">
              <a:spcBef>
                <a:spcPts val="600"/>
              </a:spcBef>
              <a:buBlip>
                <a:blip r:embed="rId3"/>
              </a:buBlip>
            </a:pPr>
            <a:r>
              <a:rPr lang="en-US" sz="2200" dirty="0" smtClean="0">
                <a:latin typeface="Helvetica 55 Roman" pitchFamily="34" charset="0"/>
              </a:rPr>
              <a:t>Wear something</a:t>
            </a:r>
            <a:r>
              <a:rPr lang="en-US" sz="2200" b="1" dirty="0" smtClean="0">
                <a:latin typeface="Helvetica 55 Roman" pitchFamily="34" charset="0"/>
              </a:rPr>
              <a:t> </a:t>
            </a:r>
            <a:r>
              <a:rPr lang="en-US" sz="2200" b="1" dirty="0" smtClean="0">
                <a:solidFill>
                  <a:srgbClr val="4E2683"/>
                </a:solidFill>
                <a:latin typeface="Helvetica 55 Roman" pitchFamily="34" charset="0"/>
              </a:rPr>
              <a:t>purple</a:t>
            </a:r>
            <a:r>
              <a:rPr lang="en-US" sz="2200" b="1" dirty="0" smtClean="0">
                <a:latin typeface="Helvetica 55 Roman" pitchFamily="34" charset="0"/>
              </a:rPr>
              <a:t> </a:t>
            </a:r>
            <a:r>
              <a:rPr lang="en-US" sz="2200" dirty="0" smtClean="0">
                <a:latin typeface="Helvetica 55 Roman" pitchFamily="34" charset="0"/>
              </a:rPr>
              <a:t>on </a:t>
            </a:r>
            <a:r>
              <a:rPr lang="en-US" sz="2200" b="1" i="1" dirty="0" smtClean="0">
                <a:solidFill>
                  <a:srgbClr val="4E2683"/>
                </a:solidFill>
                <a:latin typeface="Helvetica 55 Roman" pitchFamily="34" charset="0"/>
              </a:rPr>
              <a:t>26 March </a:t>
            </a:r>
            <a:endParaRPr lang="en-US" sz="2200" dirty="0" smtClean="0">
              <a:solidFill>
                <a:srgbClr val="4E2683"/>
              </a:solidFill>
              <a:latin typeface="Helvetica 55 Roman" pitchFamily="34" charset="0"/>
            </a:endParaRPr>
          </a:p>
          <a:p>
            <a:pPr marL="457200" indent="-457200">
              <a:spcBef>
                <a:spcPts val="600"/>
              </a:spcBef>
              <a:buBlip>
                <a:blip r:embed="rId3"/>
              </a:buBlip>
            </a:pPr>
            <a:r>
              <a:rPr lang="en-US" sz="2200" dirty="0" smtClean="0">
                <a:latin typeface="Helvetica 55 Roman" pitchFamily="34" charset="0"/>
              </a:rPr>
              <a:t>Host a </a:t>
            </a:r>
            <a:r>
              <a:rPr lang="en-US" sz="2200" b="1" dirty="0" smtClean="0">
                <a:solidFill>
                  <a:srgbClr val="4E2683"/>
                </a:solidFill>
                <a:latin typeface="Helvetica 55 Roman" pitchFamily="34" charset="0"/>
              </a:rPr>
              <a:t>purple</a:t>
            </a:r>
            <a:r>
              <a:rPr lang="en-US" sz="2200" dirty="0" smtClean="0">
                <a:latin typeface="Helvetica 55 Roman" pitchFamily="34" charset="0"/>
              </a:rPr>
              <a:t> or mask themed event</a:t>
            </a:r>
          </a:p>
          <a:p>
            <a:pPr marL="457200" indent="-457200">
              <a:spcBef>
                <a:spcPts val="600"/>
              </a:spcBef>
              <a:buBlip>
                <a:blip r:embed="rId3"/>
              </a:buBlip>
            </a:pPr>
            <a:r>
              <a:rPr lang="en-US" sz="2200" dirty="0" smtClean="0">
                <a:latin typeface="Helvetica 55 Roman" pitchFamily="34" charset="0"/>
              </a:rPr>
              <a:t>Hold a</a:t>
            </a:r>
            <a:r>
              <a:rPr lang="en-US" sz="2200" dirty="0" smtClean="0">
                <a:solidFill>
                  <a:srgbClr val="7030A0"/>
                </a:solidFill>
                <a:latin typeface="Helvetica 55 Roman" pitchFamily="34" charset="0"/>
              </a:rPr>
              <a:t> </a:t>
            </a:r>
            <a:r>
              <a:rPr lang="en-US" sz="2200" b="1" dirty="0" smtClean="0">
                <a:solidFill>
                  <a:srgbClr val="4F2683"/>
                </a:solidFill>
                <a:latin typeface="Helvetica 55 Roman" pitchFamily="34" charset="0"/>
              </a:rPr>
              <a:t>purple</a:t>
            </a:r>
            <a:r>
              <a:rPr lang="en-US" sz="2200" dirty="0" smtClean="0">
                <a:solidFill>
                  <a:srgbClr val="7030A0"/>
                </a:solidFill>
                <a:latin typeface="Helvetica 55 Roman" pitchFamily="34" charset="0"/>
              </a:rPr>
              <a:t> </a:t>
            </a:r>
            <a:r>
              <a:rPr lang="en-US" sz="2200" dirty="0" smtClean="0">
                <a:latin typeface="Helvetica 55 Roman" pitchFamily="34" charset="0"/>
              </a:rPr>
              <a:t>face painting party</a:t>
            </a:r>
          </a:p>
          <a:p>
            <a:pPr marL="457200" indent="-457200">
              <a:spcBef>
                <a:spcPts val="600"/>
              </a:spcBef>
              <a:buBlip>
                <a:blip r:embed="rId3"/>
              </a:buBlip>
            </a:pPr>
            <a:r>
              <a:rPr lang="en-US" sz="2200" dirty="0" smtClean="0">
                <a:latin typeface="Helvetica 55 Roman" pitchFamily="34" charset="0"/>
              </a:rPr>
              <a:t>Buy or sell – ribbons, badges, pens, bracelets, wristbands, masks and bears are available during March </a:t>
            </a:r>
          </a:p>
          <a:p>
            <a:pPr marL="457200" indent="-457200">
              <a:spcBef>
                <a:spcPts val="600"/>
              </a:spcBef>
              <a:buBlip>
                <a:blip r:embed="rId3"/>
              </a:buBlip>
            </a:pPr>
            <a:r>
              <a:rPr lang="en-US" sz="2200" dirty="0" smtClean="0">
                <a:latin typeface="Helvetica 55 Roman" pitchFamily="34" charset="0"/>
              </a:rPr>
              <a:t>Order</a:t>
            </a:r>
            <a:r>
              <a:rPr lang="en-US" sz="2200" dirty="0">
                <a:latin typeface="Helvetica 55 Roman" pitchFamily="34" charset="0"/>
              </a:rPr>
              <a:t> </a:t>
            </a:r>
            <a:r>
              <a:rPr lang="en-US" sz="2200" dirty="0" smtClean="0">
                <a:latin typeface="Helvetica 55 Roman" pitchFamily="34" charset="0"/>
              </a:rPr>
              <a:t>free stickers and posters from Epilepsy Queensland for Purple Day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103">
            <a:off x="10682481" y="975995"/>
            <a:ext cx="1764624" cy="303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3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2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571500" y="476672"/>
            <a:ext cx="66246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 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83568" y="1700808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504" y="6165304"/>
            <a:ext cx="8672513" cy="400110"/>
          </a:xfrm>
          <a:prstGeom prst="rect">
            <a:avLst/>
          </a:prstGeom>
          <a:solidFill>
            <a:srgbClr val="4F2683"/>
          </a:solidFill>
          <a:ln w="38100">
            <a:solidFill>
              <a:srgbClr val="4E268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Epilepsy Queensland - Bringing epilepsy out of the shadows 1300 852 853</a:t>
            </a:r>
            <a:endParaRPr lang="en-A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2996952"/>
            <a:ext cx="6246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AU" sz="2800" dirty="0" smtClean="0">
              <a:latin typeface="Helvetica 55 Roman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225510"/>
            <a:ext cx="8557720" cy="1400383"/>
          </a:xfrm>
          <a:prstGeom prst="rect">
            <a:avLst/>
          </a:prstGeom>
          <a:ln>
            <a:solidFill>
              <a:srgbClr val="4E2683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sz="32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bg1"/>
                </a:solidFill>
                <a:latin typeface="Helvetica 45 Light" pitchFamily="34" charset="0"/>
              </a:rPr>
              <a:t>A note will be going home in the newsletter which will have all the details you need. Have fun and good luck!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282" y="2108603"/>
            <a:ext cx="81049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1500" b="1" dirty="0" smtClean="0">
                <a:solidFill>
                  <a:schemeClr val="bg1"/>
                </a:solidFill>
                <a:latin typeface="Helvetica 45 Light" pitchFamily="34" charset="0"/>
              </a:rPr>
              <a:t>Go Purple! </a:t>
            </a:r>
            <a:endParaRPr lang="en-US" sz="11500" b="1" dirty="0">
              <a:solidFill>
                <a:schemeClr val="bg1"/>
              </a:solidFill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6360</TotalTime>
  <Words>468</Words>
  <Application>Microsoft Office PowerPoint</Application>
  <PresentationFormat>On-screen Show (4:3)</PresentationFormat>
  <Paragraphs>82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Helvetica 45 Light</vt:lpstr>
      <vt:lpstr>Helvetica 55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Pierre and Angela de Villiers</dc:creator>
  <cp:lastModifiedBy>Media</cp:lastModifiedBy>
  <cp:revision>324</cp:revision>
  <dcterms:created xsi:type="dcterms:W3CDTF">2009-03-02T01:48:06Z</dcterms:created>
  <dcterms:modified xsi:type="dcterms:W3CDTF">2019-12-16T01:55:05Z</dcterms:modified>
</cp:coreProperties>
</file>